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58" r:id="rId6"/>
    <p:sldId id="259" r:id="rId7"/>
    <p:sldId id="261" r:id="rId8"/>
    <p:sldId id="260" r:id="rId9"/>
  </p:sldIdLst>
  <p:sldSz cx="9144000" cy="5143500" type="screen16x9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howGuides="1">
      <p:cViewPr varScale="1">
        <p:scale>
          <a:sx n="122" d="100"/>
          <a:sy n="122" d="100"/>
        </p:scale>
        <p:origin x="114" y="22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bg>
      <p:bgPr>
        <a:solidFill>
          <a:srgbClr val="0071B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04723" y="195486"/>
            <a:ext cx="2334553" cy="779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5CC0CF1D-04C7-4FA4-9663-EB61CA17BEED}" type="datetimeFigureOut">
              <a:rPr lang="nl-NL" smtClean="0"/>
              <a:t>13-5-2025</a:t>
            </a:fld>
            <a:endParaRPr lang="nl-NL" dirty="0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dirty="0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F6618654-552F-47FF-BB51-4FD531E8FBCE}" type="slidenum">
              <a:rPr lang="nl-NL" smtClean="0"/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id="{CD7FB767-5D99-4F38-A3A0-1F0CA0A72FD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2257425"/>
            <a:ext cx="2987948" cy="288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5CC0CF1D-04C7-4FA4-9663-EB61CA17BEED}" type="datetimeFigureOut">
              <a:rPr lang="nl-NL" smtClean="0"/>
              <a:t>13-5-2025</a:t>
            </a:fld>
            <a:endParaRPr lang="nl-NL" dirty="0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dirty="0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F6618654-552F-47FF-BB51-4FD531E8FBCE}" type="slidenum">
              <a:rPr lang="nl-NL" smtClean="0"/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id="{5E32EEA1-ED8E-46CD-BC81-7D4E881FC25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2257425"/>
            <a:ext cx="2987948" cy="288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5CC0CF1D-04C7-4FA4-9663-EB61CA17BEED}" type="datetimeFigureOut">
              <a:rPr lang="nl-NL" smtClean="0"/>
              <a:t>13-5-2025</a:t>
            </a:fld>
            <a:endParaRPr lang="nl-NL" dirty="0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dirty="0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F6618654-552F-47FF-BB51-4FD531E8FBCE}" type="slidenum">
              <a:rPr lang="nl-NL" smtClean="0"/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7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32500" y="2257425"/>
            <a:ext cx="2895600" cy="288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0072C6"/>
              </a:buClr>
              <a:defRPr>
                <a:solidFill>
                  <a:srgbClr val="002060"/>
                </a:solidFill>
              </a:defRPr>
            </a:lvl1pPr>
            <a:lvl2pPr>
              <a:buClr>
                <a:srgbClr val="0072C6"/>
              </a:buClr>
              <a:buFont typeface="Arial" pitchFamily="34" charset="0"/>
              <a:buChar char="-"/>
              <a:defRPr>
                <a:solidFill>
                  <a:srgbClr val="002060"/>
                </a:solidFill>
              </a:defRPr>
            </a:lvl2pPr>
            <a:lvl3pPr>
              <a:buClr>
                <a:srgbClr val="0072C6"/>
              </a:buClr>
              <a:buFont typeface="Arial" pitchFamily="34" charset="0"/>
              <a:buChar char="•"/>
              <a:defRPr>
                <a:solidFill>
                  <a:srgbClr val="002060"/>
                </a:solidFill>
              </a:defRPr>
            </a:lvl3pPr>
            <a:lvl4pPr>
              <a:buClr>
                <a:srgbClr val="0072C6"/>
              </a:buClr>
              <a:buSzPct val="40000"/>
              <a:buFont typeface="Wingdings" pitchFamily="2" charset="2"/>
              <a:buChar char="q"/>
              <a:defRPr>
                <a:solidFill>
                  <a:srgbClr val="002060"/>
                </a:solidFill>
              </a:defRPr>
            </a:lvl4pPr>
            <a:lvl5pPr>
              <a:buClr>
                <a:srgbClr val="0072C6"/>
              </a:buClr>
              <a:buFont typeface="Arial" pitchFamily="34" charset="0"/>
              <a:buChar char="*"/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5CC0CF1D-04C7-4FA4-9663-EB61CA17BEED}" type="datetimeFigureOut">
              <a:rPr lang="nl-NL" smtClean="0"/>
              <a:t>13-5-2025</a:t>
            </a:fld>
            <a:endParaRPr lang="nl-NL" dirty="0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dirty="0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F6618654-552F-47FF-BB51-4FD531E8FBCE}" type="slidenum">
              <a:rPr lang="nl-NL" smtClean="0"/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bg>
      <p:bgPr>
        <a:solidFill>
          <a:srgbClr val="DCE6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7"/>
          <p:cNvPicPr>
            <a:picLocks noChangeAspect="1"/>
          </p:cNvPicPr>
          <p:nvPr/>
        </p:nvPicPr>
        <p:blipFill>
          <a:blip r:embed="rId2" cstate="print">
            <a:grayscl/>
            <a:biLevel thresh="50000"/>
          </a:blip>
          <a:srcRect/>
          <a:stretch>
            <a:fillRect/>
          </a:stretch>
        </p:blipFill>
        <p:spPr bwMode="auto">
          <a:xfrm>
            <a:off x="6032500" y="2257425"/>
            <a:ext cx="2895600" cy="288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4400" y="2134313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914400" y="821532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5CC0CF1D-04C7-4FA4-9663-EB61CA17BEED}" type="datetimeFigureOut">
              <a:rPr lang="nl-NL" smtClean="0"/>
              <a:t>13-5-2025</a:t>
            </a:fld>
            <a:endParaRPr lang="nl-NL" dirty="0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dirty="0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F6618654-552F-47FF-BB51-4FD531E8FBCE}" type="slidenum">
              <a:rPr lang="nl-NL" smtClean="0"/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6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2257425"/>
            <a:ext cx="3203972" cy="288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Afbeelding 7">
            <a:extLst>
              <a:ext uri="{FF2B5EF4-FFF2-40B4-BE49-F238E27FC236}">
                <a16:creationId xmlns:a16="http://schemas.microsoft.com/office/drawing/2014/main" id="{258B93F3-81C3-4604-B4D9-5B6C11113A8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2257425"/>
            <a:ext cx="2987948" cy="288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>
                <a:solidFill>
                  <a:srgbClr val="002060"/>
                </a:solidFill>
              </a:defRPr>
            </a:lvl1pPr>
            <a:lvl2pPr>
              <a:defRPr sz="1800">
                <a:solidFill>
                  <a:srgbClr val="002060"/>
                </a:solidFill>
              </a:defRPr>
            </a:lvl2pPr>
            <a:lvl3pPr>
              <a:defRPr sz="1500">
                <a:solidFill>
                  <a:srgbClr val="002060"/>
                </a:solidFill>
              </a:defRPr>
            </a:lvl3pPr>
            <a:lvl4pPr>
              <a:defRPr sz="1350">
                <a:solidFill>
                  <a:srgbClr val="002060"/>
                </a:solidFill>
              </a:defRPr>
            </a:lvl4pPr>
            <a:lvl5pPr>
              <a:defRPr sz="1350">
                <a:solidFill>
                  <a:srgbClr val="002060"/>
                </a:solidFill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>
                <a:solidFill>
                  <a:srgbClr val="002060"/>
                </a:solidFill>
              </a:defRPr>
            </a:lvl1pPr>
            <a:lvl2pPr>
              <a:defRPr sz="1800">
                <a:solidFill>
                  <a:srgbClr val="002060"/>
                </a:solidFill>
              </a:defRPr>
            </a:lvl2pPr>
            <a:lvl3pPr>
              <a:defRPr sz="1500">
                <a:solidFill>
                  <a:srgbClr val="002060"/>
                </a:solidFill>
              </a:defRPr>
            </a:lvl3pPr>
            <a:lvl4pPr>
              <a:defRPr sz="1350">
                <a:solidFill>
                  <a:srgbClr val="002060"/>
                </a:solidFill>
              </a:defRPr>
            </a:lvl4pPr>
            <a:lvl5pPr>
              <a:defRPr sz="1350">
                <a:solidFill>
                  <a:srgbClr val="002060"/>
                </a:solidFill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6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5CC0CF1D-04C7-4FA4-9663-EB61CA17BEED}" type="datetimeFigureOut">
              <a:rPr lang="nl-NL" smtClean="0"/>
              <a:t>13-5-2025</a:t>
            </a:fld>
            <a:endParaRPr lang="nl-NL" dirty="0"/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dirty="0"/>
          </a:p>
        </p:txBody>
      </p:sp>
      <p:sp>
        <p:nvSpPr>
          <p:cNvPr id="8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F6618654-552F-47FF-BB51-4FD531E8FBCE}" type="slidenum">
              <a:rPr lang="nl-NL" smtClean="0"/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7">
            <a:extLst>
              <a:ext uri="{FF2B5EF4-FFF2-40B4-BE49-F238E27FC236}">
                <a16:creationId xmlns:a16="http://schemas.microsoft.com/office/drawing/2014/main" id="{30EC6D07-9B83-4376-943C-F929645FBFC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2190905"/>
            <a:ext cx="2987948" cy="288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8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5CC0CF1D-04C7-4FA4-9663-EB61CA17BEED}" type="datetimeFigureOut">
              <a:rPr lang="nl-NL" smtClean="0"/>
              <a:t>13-5-2025</a:t>
            </a:fld>
            <a:endParaRPr lang="nl-NL" dirty="0"/>
          </a:p>
        </p:txBody>
      </p:sp>
      <p:sp>
        <p:nvSpPr>
          <p:cNvPr id="9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dirty="0"/>
          </a:p>
        </p:txBody>
      </p:sp>
      <p:sp>
        <p:nvSpPr>
          <p:cNvPr id="10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F6618654-552F-47FF-BB51-4FD531E8FBCE}" type="slidenum">
              <a:rPr lang="nl-NL" smtClean="0"/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7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2257425"/>
            <a:ext cx="2843932" cy="288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5CC0CF1D-04C7-4FA4-9663-EB61CA17BEED}" type="datetimeFigureOut">
              <a:rPr lang="nl-NL" smtClean="0"/>
              <a:t>13-5-2025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F6618654-552F-47FF-BB51-4FD531E8FBCE}" type="slidenum">
              <a:rPr lang="nl-NL" smtClean="0"/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7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9800" y="2257425"/>
            <a:ext cx="2908300" cy="288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5CC0CF1D-04C7-4FA4-9663-EB61CA17BEED}" type="datetimeFigureOut">
              <a:rPr lang="nl-NL" smtClean="0"/>
              <a:t>13-5-2025</a:t>
            </a:fld>
            <a:endParaRPr lang="nl-NL" dirty="0"/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dirty="0"/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F6618654-552F-47FF-BB51-4FD531E8FBCE}" type="slidenum">
              <a:rPr lang="nl-NL" smtClean="0"/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6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9800" y="2257425"/>
            <a:ext cx="2908300" cy="288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5CC0CF1D-04C7-4FA4-9663-EB61CA17BEED}" type="datetimeFigureOut">
              <a:rPr lang="nl-NL" smtClean="0"/>
              <a:t>13-5-2025</a:t>
            </a:fld>
            <a:endParaRPr lang="nl-NL" dirty="0"/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dirty="0"/>
          </a:p>
        </p:txBody>
      </p:sp>
      <p:sp>
        <p:nvSpPr>
          <p:cNvPr id="8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F6618654-552F-47FF-BB51-4FD531E8FBCE}" type="slidenum">
              <a:rPr lang="nl-NL" smtClean="0"/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7">
            <a:extLst>
              <a:ext uri="{FF2B5EF4-FFF2-40B4-BE49-F238E27FC236}">
                <a16:creationId xmlns:a16="http://schemas.microsoft.com/office/drawing/2014/main" id="{6B621A57-AC49-435C-94DB-790FB87A60A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2257425"/>
            <a:ext cx="2987948" cy="288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nl-NL" noProof="0" dirty="0"/>
              <a:t>Klik op het pictogram als u een afbeelding wilt toevoegen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5CC0CF1D-04C7-4FA4-9663-EB61CA17BEED}" type="datetimeFigureOut">
              <a:rPr lang="nl-NL" smtClean="0"/>
              <a:t>13-5-2025</a:t>
            </a:fld>
            <a:endParaRPr lang="nl-NL" dirty="0"/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dirty="0"/>
          </a:p>
        </p:txBody>
      </p:sp>
      <p:sp>
        <p:nvSpPr>
          <p:cNvPr id="8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F6618654-552F-47FF-BB51-4FD531E8FBCE}" type="slidenum">
              <a:rPr lang="nl-NL" smtClean="0"/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Titelstijl van model bewerken</a:t>
            </a:r>
          </a:p>
        </p:txBody>
      </p:sp>
      <p:sp>
        <p:nvSpPr>
          <p:cNvPr id="1027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srgbClr val="0072C6"/>
                </a:solidFill>
                <a:latin typeface="+mn-lt"/>
              </a:defRPr>
            </a:lvl1pPr>
          </a:lstStyle>
          <a:p>
            <a:fld id="{5CC0CF1D-04C7-4FA4-9663-EB61CA17BEED}" type="datetimeFigureOut">
              <a:rPr lang="nl-NL" smtClean="0"/>
              <a:t>13-5-2025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rgbClr val="0072C6"/>
                </a:solidFill>
                <a:latin typeface="+mn-lt"/>
              </a:defRPr>
            </a:lvl1pPr>
          </a:lstStyle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srgbClr val="0072C6"/>
                </a:solidFill>
                <a:latin typeface="+mn-lt"/>
              </a:defRPr>
            </a:lvl1pPr>
          </a:lstStyle>
          <a:p>
            <a:fld id="{F6618654-552F-47FF-BB51-4FD531E8FBCE}" type="slidenum">
              <a:rPr lang="nl-NL" smtClean="0"/>
              <a:t>‹nr.›</a:t>
            </a:fld>
            <a:endParaRPr lang="nl-N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342900" rtl="0" eaLnBrk="1" fontAlgn="base" hangingPunct="1">
        <a:spcBef>
          <a:spcPct val="0"/>
        </a:spcBef>
        <a:spcAft>
          <a:spcPct val="0"/>
        </a:spcAft>
        <a:defRPr sz="3300" b="1" kern="1200">
          <a:solidFill>
            <a:srgbClr val="0072C6"/>
          </a:solidFill>
          <a:latin typeface="+mj-lt"/>
          <a:ea typeface="+mj-ea"/>
          <a:cs typeface="+mj-cs"/>
        </a:defRPr>
      </a:lvl1pPr>
      <a:lvl2pPr algn="ctr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rgbClr val="0072C6"/>
          </a:solidFill>
          <a:latin typeface="Arial" charset="0"/>
        </a:defRPr>
      </a:lvl2pPr>
      <a:lvl3pPr algn="ctr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rgbClr val="0072C6"/>
          </a:solidFill>
          <a:latin typeface="Arial" charset="0"/>
        </a:defRPr>
      </a:lvl3pPr>
      <a:lvl4pPr algn="ctr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rgbClr val="0072C6"/>
          </a:solidFill>
          <a:latin typeface="Arial" charset="0"/>
        </a:defRPr>
      </a:lvl4pPr>
      <a:lvl5pPr algn="ctr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rgbClr val="0072C6"/>
          </a:solidFill>
          <a:latin typeface="Arial" charset="0"/>
        </a:defRPr>
      </a:lvl5pPr>
      <a:lvl6pPr marL="342900" algn="ctr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6pPr>
      <a:lvl7pPr marL="685800" algn="ctr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7pPr>
      <a:lvl8pPr marL="1028700" algn="ctr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8pPr>
      <a:lvl9pPr marL="1371600" algn="ctr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9pPr>
    </p:titleStyle>
    <p:bodyStyle>
      <a:lvl1pPr marL="257175" indent="-257175" algn="l" defTabSz="342900" rtl="0" eaLnBrk="1" fontAlgn="base" hangingPunct="1">
        <a:spcBef>
          <a:spcPct val="20000"/>
        </a:spcBef>
        <a:spcAft>
          <a:spcPct val="0"/>
        </a:spcAft>
        <a:buClr>
          <a:srgbClr val="0072C6"/>
        </a:buClr>
        <a:buFont typeface="Arial" charset="0"/>
        <a:buChar char="•"/>
        <a:defRPr lang="nl-NL" sz="2400" kern="1200" dirty="0" smtClean="0">
          <a:solidFill>
            <a:srgbClr val="002060"/>
          </a:solidFill>
          <a:latin typeface="+mn-lt"/>
          <a:ea typeface="+mn-ea"/>
          <a:cs typeface="+mn-cs"/>
        </a:defRPr>
      </a:lvl1pPr>
      <a:lvl2pPr marL="557213" indent="-214313" algn="l" defTabSz="342900" rtl="0" eaLnBrk="1" fontAlgn="base" hangingPunct="1">
        <a:spcBef>
          <a:spcPct val="20000"/>
        </a:spcBef>
        <a:spcAft>
          <a:spcPct val="0"/>
        </a:spcAft>
        <a:buClr>
          <a:srgbClr val="0072C6"/>
        </a:buClr>
        <a:buFont typeface="Arial" pitchFamily="34" charset="0"/>
        <a:buChar char="-"/>
        <a:defRPr lang="nl-NL" sz="2400" kern="1200" dirty="0" smtClean="0">
          <a:solidFill>
            <a:srgbClr val="002060"/>
          </a:solidFill>
          <a:latin typeface="+mn-lt"/>
          <a:ea typeface="+mn-ea"/>
          <a:cs typeface="+mn-cs"/>
        </a:defRPr>
      </a:lvl2pPr>
      <a:lvl3pPr marL="857250" indent="-171450" algn="l" defTabSz="342900" rtl="0" eaLnBrk="1" fontAlgn="base" hangingPunct="1">
        <a:spcBef>
          <a:spcPct val="20000"/>
        </a:spcBef>
        <a:spcAft>
          <a:spcPct val="0"/>
        </a:spcAft>
        <a:buClr>
          <a:srgbClr val="0072C6"/>
        </a:buClr>
        <a:buFont typeface="Arial" charset="0"/>
        <a:buChar char="•"/>
        <a:defRPr lang="nl-NL" sz="2400" kern="1200" dirty="0" smtClean="0">
          <a:solidFill>
            <a:srgbClr val="002060"/>
          </a:solidFill>
          <a:latin typeface="+mn-lt"/>
          <a:ea typeface="+mn-ea"/>
          <a:cs typeface="+mn-cs"/>
        </a:defRPr>
      </a:lvl3pPr>
      <a:lvl4pPr marL="1200150" indent="-171450" algn="l" defTabSz="342900" rtl="0" eaLnBrk="1" fontAlgn="base" hangingPunct="1">
        <a:spcBef>
          <a:spcPct val="20000"/>
        </a:spcBef>
        <a:spcAft>
          <a:spcPct val="0"/>
        </a:spcAft>
        <a:buClr>
          <a:srgbClr val="0072C6"/>
        </a:buClr>
        <a:buFont typeface="Wingdings" pitchFamily="2" charset="2"/>
        <a:buChar char="§"/>
        <a:defRPr lang="nl-NL" sz="2400" kern="1200" dirty="0" smtClean="0">
          <a:solidFill>
            <a:srgbClr val="002060"/>
          </a:solidFill>
          <a:latin typeface="+mn-lt"/>
          <a:ea typeface="+mn-ea"/>
          <a:cs typeface="+mn-cs"/>
        </a:defRPr>
      </a:lvl4pPr>
      <a:lvl5pPr marL="1543050" indent="-171450" algn="l" defTabSz="342900" rtl="0" eaLnBrk="1" fontAlgn="base" hangingPunct="1">
        <a:spcBef>
          <a:spcPct val="20000"/>
        </a:spcBef>
        <a:spcAft>
          <a:spcPct val="0"/>
        </a:spcAft>
        <a:buClr>
          <a:srgbClr val="0072C6"/>
        </a:buClr>
        <a:buFont typeface="Symbol" pitchFamily="18" charset="2"/>
        <a:buChar char=""/>
        <a:defRPr lang="nl-NL" sz="2400" kern="1200" dirty="0" smtClean="0">
          <a:solidFill>
            <a:srgbClr val="002060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energieloketzoetermeer.nl/maatregelen/bespaartips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energieloketzoetermeer.nl/energiebespaarscan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cuatro.sim-cdn.nl/zoetermeer/uploads/programmaplan-energietransitie.pdf" TargetMode="External"/><Relationship Id="rId7" Type="http://schemas.openxmlformats.org/officeDocument/2006/relationships/hyperlink" Target="https://energieloketzoetermeer.nl/energiebespaarscan/" TargetMode="External"/><Relationship Id="rId2" Type="http://schemas.openxmlformats.org/officeDocument/2006/relationships/hyperlink" Target="https://energieloketzoetermeer.nl/zoetermeer-aardgasvrij/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energieloketzoetermeer.nl/gratis-inloopspreekuur-informatiepunt-energie/" TargetMode="External"/><Relationship Id="rId5" Type="http://schemas.openxmlformats.org/officeDocument/2006/relationships/hyperlink" Target="https://energieloketzoetermeer.nl/verduurzaming-huurwoningen/" TargetMode="External"/><Relationship Id="rId4" Type="http://schemas.openxmlformats.org/officeDocument/2006/relationships/hyperlink" Target="https://doemee.zoetermeer.nl/Beheer/documenten/documentenopenbaar/handlerdownloadfiles.ashx?idnv=2158192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Energietransitie Zoetermeer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Hans-Jurgen Kramer</a:t>
            </a:r>
          </a:p>
          <a:p>
            <a:r>
              <a:rPr lang="nl-NL" dirty="0"/>
              <a:t>Beleidsadviseur / VvE-adviseur</a:t>
            </a:r>
          </a:p>
        </p:txBody>
      </p:sp>
    </p:spTree>
    <p:extLst>
      <p:ext uri="{BB962C8B-B14F-4D97-AF65-F5344CB8AC3E}">
        <p14:creationId xmlns:p14="http://schemas.microsoft.com/office/powerpoint/2010/main" val="35871696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descr="Met houtskool getekende lijn">
            <a:extLst>
              <a:ext uri="{FF2B5EF4-FFF2-40B4-BE49-F238E27FC236}">
                <a16:creationId xmlns:a16="http://schemas.microsoft.com/office/drawing/2014/main" id="{F50210DA-067C-D9C2-ACF4-B4787579E77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27584" y="-20538"/>
            <a:ext cx="5832649" cy="5143500"/>
          </a:xfrm>
          <a:prstGeom prst="rect">
            <a:avLst/>
          </a:prstGeom>
        </p:spPr>
      </p:pic>
      <p:pic>
        <p:nvPicPr>
          <p:cNvPr id="6" name="Afbeelding 5" descr="Met houtskool getekende lijn">
            <a:extLst>
              <a:ext uri="{FF2B5EF4-FFF2-40B4-BE49-F238E27FC236}">
                <a16:creationId xmlns:a16="http://schemas.microsoft.com/office/drawing/2014/main" id="{06588228-078D-E5A5-134B-DB8139D54B1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131840" y="0"/>
            <a:ext cx="5832649" cy="51435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B8DAEF66-105A-4247-AEC4-CB4EA265EF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Energietransitie</a:t>
            </a: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9157113B-9142-97A1-907E-309A9ACCD7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6697" y="3435846"/>
            <a:ext cx="2467792" cy="1397289"/>
          </a:xfrm>
          <a:prstGeom prst="rect">
            <a:avLst/>
          </a:prstGeom>
        </p:spPr>
      </p:pic>
      <p:sp>
        <p:nvSpPr>
          <p:cNvPr id="10" name="Tekstvak 9">
            <a:extLst>
              <a:ext uri="{FF2B5EF4-FFF2-40B4-BE49-F238E27FC236}">
                <a16:creationId xmlns:a16="http://schemas.microsoft.com/office/drawing/2014/main" id="{B6E49688-E17D-6A4A-64AC-D3EADAF407F3}"/>
              </a:ext>
            </a:extLst>
          </p:cNvPr>
          <p:cNvSpPr txBox="1"/>
          <p:nvPr/>
        </p:nvSpPr>
        <p:spPr>
          <a:xfrm rot="18295462">
            <a:off x="82552" y="3869031"/>
            <a:ext cx="19505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latin typeface="Amasis MT Pro Black" panose="020F0502020204030204" pitchFamily="18" charset="0"/>
              </a:rPr>
              <a:t>Warmtevisie</a:t>
            </a:r>
            <a:r>
              <a:rPr lang="nl-NL" dirty="0"/>
              <a:t> 1.0</a:t>
            </a:r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D5E71C96-E80B-63CF-F09C-07012D9AC3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186071">
            <a:off x="769118" y="1719383"/>
            <a:ext cx="2211628" cy="1060307"/>
          </a:xfrm>
          <a:prstGeom prst="rect">
            <a:avLst/>
          </a:prstGeom>
        </p:spPr>
      </p:pic>
      <p:pic>
        <p:nvPicPr>
          <p:cNvPr id="15" name="Afbeelding 14">
            <a:extLst>
              <a:ext uri="{FF2B5EF4-FFF2-40B4-BE49-F238E27FC236}">
                <a16:creationId xmlns:a16="http://schemas.microsoft.com/office/drawing/2014/main" id="{C1F35A20-B798-AE6C-529F-2CFFFF5FBD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488295">
            <a:off x="3386705" y="2655373"/>
            <a:ext cx="1900502" cy="2319661"/>
          </a:xfrm>
          <a:prstGeom prst="rect">
            <a:avLst/>
          </a:prstGeom>
        </p:spPr>
      </p:pic>
      <p:sp>
        <p:nvSpPr>
          <p:cNvPr id="20" name="Tekstvak 19">
            <a:extLst>
              <a:ext uri="{FF2B5EF4-FFF2-40B4-BE49-F238E27FC236}">
                <a16:creationId xmlns:a16="http://schemas.microsoft.com/office/drawing/2014/main" id="{B8158C3A-0068-2214-F374-1960004334D2}"/>
              </a:ext>
            </a:extLst>
          </p:cNvPr>
          <p:cNvSpPr txBox="1"/>
          <p:nvPr/>
        </p:nvSpPr>
        <p:spPr>
          <a:xfrm rot="2702374">
            <a:off x="2664022" y="1528505"/>
            <a:ext cx="19505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latin typeface="Amasis MT Pro Black" panose="020F0502020204030204" pitchFamily="18" charset="0"/>
              </a:rPr>
              <a:t>Warmtevisie</a:t>
            </a:r>
            <a:r>
              <a:rPr lang="nl-NL" dirty="0"/>
              <a:t> 2.0</a:t>
            </a:r>
          </a:p>
        </p:txBody>
      </p:sp>
      <p:sp>
        <p:nvSpPr>
          <p:cNvPr id="21" name="Tekstvak 20">
            <a:extLst>
              <a:ext uri="{FF2B5EF4-FFF2-40B4-BE49-F238E27FC236}">
                <a16:creationId xmlns:a16="http://schemas.microsoft.com/office/drawing/2014/main" id="{5C774087-6FA4-475A-1BEB-1A74094333A6}"/>
              </a:ext>
            </a:extLst>
          </p:cNvPr>
          <p:cNvSpPr txBox="1"/>
          <p:nvPr/>
        </p:nvSpPr>
        <p:spPr>
          <a:xfrm rot="19872778">
            <a:off x="5475746" y="2209368"/>
            <a:ext cx="19505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latin typeface="Amasis MT Pro Black" panose="020F0502020204030204" pitchFamily="18" charset="0"/>
              </a:rPr>
              <a:t>Warmtevisie</a:t>
            </a:r>
            <a:r>
              <a:rPr lang="nl-NL" dirty="0"/>
              <a:t> 3.0</a:t>
            </a:r>
          </a:p>
        </p:txBody>
      </p:sp>
    </p:spTree>
    <p:extLst>
      <p:ext uri="{BB962C8B-B14F-4D97-AF65-F5344CB8AC3E}">
        <p14:creationId xmlns:p14="http://schemas.microsoft.com/office/powerpoint/2010/main" val="41397815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C7086102-4CA3-2429-8EB6-B96EF09B84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0" y="0"/>
            <a:ext cx="91395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453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48A3B2-4FE2-4705-B575-23C36C162C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 kan je zelf doen?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CE2E3AA-8EBD-4BCB-ADE0-4B168617A3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483768" y="1491630"/>
            <a:ext cx="4546848" cy="479822"/>
          </a:xfrm>
        </p:spPr>
        <p:txBody>
          <a:bodyPr/>
          <a:lstStyle/>
          <a:p>
            <a:r>
              <a:rPr lang="nl-NL" sz="2400" dirty="0"/>
              <a:t>Energieverbruik verminderen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286C6FE-DB75-9B71-4442-7365AB4231AC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83518"/>
            <a:ext cx="1722834" cy="1722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4A868F5F-9FCE-85AD-8AB3-AB8F184D3241}"/>
              </a:ext>
            </a:extLst>
          </p:cNvPr>
          <p:cNvSpPr txBox="1"/>
          <p:nvPr/>
        </p:nvSpPr>
        <p:spPr>
          <a:xfrm>
            <a:off x="683568" y="2289077"/>
            <a:ext cx="72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b="1" dirty="0">
                <a:solidFill>
                  <a:srgbClr val="00B050"/>
                </a:solidFill>
              </a:rPr>
              <a:t>Energie die je niet nodig hebt, hoef je niet duurzaam op te wekken of in te kopen!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FA607D9A-057B-3FA7-0BB5-8700D37AB854}"/>
              </a:ext>
            </a:extLst>
          </p:cNvPr>
          <p:cNvSpPr txBox="1"/>
          <p:nvPr/>
        </p:nvSpPr>
        <p:spPr>
          <a:xfrm>
            <a:off x="683568" y="3194200"/>
            <a:ext cx="7925052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b="1" dirty="0"/>
              <a:t>Snelle bespaartips:</a:t>
            </a:r>
            <a:endParaRPr lang="nl-NL" b="1" dirty="0">
              <a:hlinkClick r:id="rId3"/>
            </a:endParaRPr>
          </a:p>
          <a:p>
            <a:r>
              <a:rPr lang="nl-NL" dirty="0">
                <a:hlinkClick r:id="rId3"/>
              </a:rPr>
              <a:t>https://energieloketzoetermeer.nl/maatregelen/bespaartips/</a:t>
            </a:r>
            <a:endParaRPr lang="nl-NL" dirty="0"/>
          </a:p>
          <a:p>
            <a:endParaRPr lang="nl-NL" dirty="0"/>
          </a:p>
          <a:p>
            <a:r>
              <a:rPr lang="nl-NL" b="1" dirty="0"/>
              <a:t>Gratis energiebespaaradvies:</a:t>
            </a:r>
          </a:p>
          <a:p>
            <a:r>
              <a:rPr lang="nl-NL" dirty="0">
                <a:hlinkClick r:id="rId4"/>
              </a:rPr>
              <a:t>https://energieloketzoetermeer.nl/energiebespaarscan/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160453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795CAFE-6D94-468A-9B13-75798BD804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Nuttige links: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3E80E48-BD10-49DC-ADC2-91D5997B4D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8435280" cy="3394472"/>
          </a:xfrm>
        </p:spPr>
        <p:txBody>
          <a:bodyPr/>
          <a:lstStyle/>
          <a:p>
            <a:r>
              <a:rPr lang="nl-NL" dirty="0">
                <a:hlinkClick r:id="rId2"/>
              </a:rPr>
              <a:t>Zoetermeer aardgasvrij | Energieloket Zoetermeer</a:t>
            </a:r>
            <a:endParaRPr lang="nl-NL" dirty="0"/>
          </a:p>
          <a:p>
            <a:r>
              <a:rPr lang="nl-NL" dirty="0">
                <a:hlinkClick r:id="rId3"/>
              </a:rPr>
              <a:t>Programmaplan Energietransitie Zoetermeer</a:t>
            </a:r>
            <a:endParaRPr lang="nl-NL" dirty="0"/>
          </a:p>
          <a:p>
            <a:r>
              <a:rPr lang="nl-NL" dirty="0">
                <a:hlinkClick r:id="rId4"/>
              </a:rPr>
              <a:t>Warmtevisie Zoetermeer</a:t>
            </a:r>
            <a:endParaRPr lang="nl-NL" dirty="0"/>
          </a:p>
          <a:p>
            <a:pPr marL="0" indent="0">
              <a:buNone/>
            </a:pPr>
            <a:endParaRPr lang="nl-NL" dirty="0"/>
          </a:p>
          <a:p>
            <a:r>
              <a:rPr lang="nl-NL" dirty="0">
                <a:hlinkClick r:id="rId5"/>
              </a:rPr>
              <a:t>Verduurzamen als huurder | Energieloket Zoetermeer</a:t>
            </a:r>
            <a:endParaRPr lang="nl-NL" dirty="0"/>
          </a:p>
          <a:p>
            <a:r>
              <a:rPr lang="nl-NL" dirty="0">
                <a:hlinkClick r:id="rId6"/>
              </a:rPr>
              <a:t>Gratis inloopspreekuur Informatiepunt Energie</a:t>
            </a:r>
            <a:endParaRPr lang="nl-NL" dirty="0"/>
          </a:p>
          <a:p>
            <a:r>
              <a:rPr lang="nl-NL" dirty="0">
                <a:hlinkClick r:id="rId7"/>
              </a:rPr>
              <a:t>Gratis Energiebespaarscan van Piëzo | Energieloket Zoetermeer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60951727"/>
      </p:ext>
    </p:extLst>
  </p:cSld>
  <p:clrMapOvr>
    <a:masterClrMapping/>
  </p:clrMapOvr>
</p:sld>
</file>

<file path=ppt/theme/theme1.xml><?xml version="1.0" encoding="utf-8"?>
<a:theme xmlns:a="http://schemas.openxmlformats.org/drawingml/2006/main" name="zoetermeer">
  <a:themeElements>
    <a:clrScheme name="Aangepast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79CBF0"/>
      </a:accent1>
      <a:accent2>
        <a:srgbClr val="FFF874"/>
      </a:accent2>
      <a:accent3>
        <a:srgbClr val="0072C6"/>
      </a:accent3>
      <a:accent4>
        <a:srgbClr val="FFD100"/>
      </a:accent4>
      <a:accent5>
        <a:srgbClr val="005499"/>
      </a:accent5>
      <a:accent6>
        <a:srgbClr val="FFAA14"/>
      </a:accent6>
      <a:hlink>
        <a:srgbClr val="0000FF"/>
      </a:hlink>
      <a:folHlink>
        <a:srgbClr val="800080"/>
      </a:folHlink>
    </a:clrScheme>
    <a:fontScheme name="Zoetermeer Ko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$Zoetermeer Breedbeeld.potx" id="{05BD3397-750C-4586-A99B-E8A20B77FFF6}" vid="{5A563A4F-0296-42A8-9200-F8CF5232859B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29f59c6-843a-44f9-ab69-5a7754352971" xsi:nil="true"/>
    <Archief xmlns="a8c941f6-bf32-4c67-8466-cbfbf71c1140">true</Archief>
    <lcf76f155ced4ddcb4097134ff3c332f xmlns="129cce09-cb21-4b90-9eb2-89b20bbe6c37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0BE23338177A440B7C51A9476C1C889" ma:contentTypeVersion="14" ma:contentTypeDescription="Een nieuw document maken." ma:contentTypeScope="" ma:versionID="1b6fb7a96add06dc243080048ed6f07f">
  <xsd:schema xmlns:xsd="http://www.w3.org/2001/XMLSchema" xmlns:xs="http://www.w3.org/2001/XMLSchema" xmlns:p="http://schemas.microsoft.com/office/2006/metadata/properties" xmlns:ns2="a8c941f6-bf32-4c67-8466-cbfbf71c1140" xmlns:ns3="129cce09-cb21-4b90-9eb2-89b20bbe6c37" xmlns:ns4="329f59c6-843a-44f9-ab69-5a7754352971" targetNamespace="http://schemas.microsoft.com/office/2006/metadata/properties" ma:root="true" ma:fieldsID="dfd6136d9138d73e3e10a103efee7268" ns2:_="" ns3:_="" ns4:_="">
    <xsd:import namespace="a8c941f6-bf32-4c67-8466-cbfbf71c1140"/>
    <xsd:import namespace="129cce09-cb21-4b90-9eb2-89b20bbe6c37"/>
    <xsd:import namespace="329f59c6-843a-44f9-ab69-5a7754352971"/>
    <xsd:element name="properties">
      <xsd:complexType>
        <xsd:sequence>
          <xsd:element name="documentManagement">
            <xsd:complexType>
              <xsd:all>
                <xsd:element ref="ns2:Archief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  <xsd:element ref="ns3:lcf76f155ced4ddcb4097134ff3c332f" minOccurs="0"/>
                <xsd:element ref="ns4:TaxCatchAll" minOccurs="0"/>
                <xsd:element ref="ns3:MediaServiceDateTake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8c941f6-bf32-4c67-8466-cbfbf71c1140" elementFormDefault="qualified">
    <xsd:import namespace="http://schemas.microsoft.com/office/2006/documentManagement/types"/>
    <xsd:import namespace="http://schemas.microsoft.com/office/infopath/2007/PartnerControls"/>
    <xsd:element name="Archief" ma:index="8" nillable="true" ma:displayName="Archief" ma:default="1" ma:internalName="Archief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29cce09-cb21-4b90-9eb2-89b20bbe6c3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Afbeeldingtags" ma:readOnly="false" ma:fieldId="{5cf76f15-5ced-4ddc-b409-7134ff3c332f}" ma:taxonomyMulti="true" ma:sspId="79f07edd-d75e-44de-876f-dcd89afb9b3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29f59c6-843a-44f9-ab69-5a7754352971" elementFormDefault="qualified">
    <xsd:import namespace="http://schemas.microsoft.com/office/2006/documentManagement/types"/>
    <xsd:import namespace="http://schemas.microsoft.com/office/infopath/2007/PartnerControls"/>
    <xsd:element name="TaxCatchAll" ma:index="15" nillable="true" ma:displayName="Taxonomy Catch All Column" ma:hidden="true" ma:list="{bdfdb4d8-9789-4765-8d5a-957a9da40eb5}" ma:internalName="TaxCatchAll" ma:showField="CatchAllData" ma:web="329f59c6-843a-44f9-ab69-5a775435297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7ED97F5-C676-428B-BEAC-B09A9EEC4286}">
  <ds:schemaRefs>
    <ds:schemaRef ds:uri="http://schemas.microsoft.com/office/2006/metadata/properties"/>
    <ds:schemaRef ds:uri="http://schemas.microsoft.com/office/infopath/2007/PartnerControls"/>
    <ds:schemaRef ds:uri="329f59c6-843a-44f9-ab69-5a7754352971"/>
    <ds:schemaRef ds:uri="a8c941f6-bf32-4c67-8466-cbfbf71c1140"/>
    <ds:schemaRef ds:uri="129cce09-cb21-4b90-9eb2-89b20bbe6c37"/>
  </ds:schemaRefs>
</ds:datastoreItem>
</file>

<file path=customXml/itemProps2.xml><?xml version="1.0" encoding="utf-8"?>
<ds:datastoreItem xmlns:ds="http://schemas.openxmlformats.org/officeDocument/2006/customXml" ds:itemID="{0DF65435-AD31-4E46-BAEB-F4348E26C48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B08C006-5C88-4ACF-9786-900E07879E6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8c941f6-bf32-4c67-8466-cbfbf71c1140"/>
    <ds:schemaRef ds:uri="129cce09-cb21-4b90-9eb2-89b20bbe6c37"/>
    <ds:schemaRef ds:uri="329f59c6-843a-44f9-ab69-5a775435297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$Zoetermeer Breedbeeld</Template>
  <TotalTime>0</TotalTime>
  <Words>95</Words>
  <Application>Microsoft Office PowerPoint</Application>
  <PresentationFormat>Diavoorstelling (16:9)</PresentationFormat>
  <Paragraphs>23</Paragraphs>
  <Slides>5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5</vt:i4>
      </vt:variant>
    </vt:vector>
  </HeadingPairs>
  <TitlesOfParts>
    <vt:vector size="11" baseType="lpstr">
      <vt:lpstr>Amasis MT Pro Black</vt:lpstr>
      <vt:lpstr>Arial</vt:lpstr>
      <vt:lpstr>Calibri</vt:lpstr>
      <vt:lpstr>Symbol</vt:lpstr>
      <vt:lpstr>Wingdings</vt:lpstr>
      <vt:lpstr>zoetermeer</vt:lpstr>
      <vt:lpstr>Energietransitie Zoetermeer</vt:lpstr>
      <vt:lpstr>Energietransitie</vt:lpstr>
      <vt:lpstr>PowerPoint-presentatie</vt:lpstr>
      <vt:lpstr>Wat kan je zelf doen?</vt:lpstr>
      <vt:lpstr>Nuttige links: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Plug - Ruwaard M.C. (Martina)</dc:creator>
  <cp:lastModifiedBy>Thea Harmans</cp:lastModifiedBy>
  <cp:revision>2</cp:revision>
  <dcterms:created xsi:type="dcterms:W3CDTF">2021-12-09T08:41:48Z</dcterms:created>
  <dcterms:modified xsi:type="dcterms:W3CDTF">2025-05-13T08:06:26Z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0x010100B0BE23338177A440B7C51A9476C1C889</vt:lpwstr>
  </property>
</Properties>
</file>